
<file path=[Content_Types].xml><?xml version="1.0" encoding="utf-8"?>
<Types xmlns="http://schemas.openxmlformats.org/package/2006/content-types">
  <Default Extension="jpeg" ContentType="image/jpeg"/>
  <Default Extension="JPG" ContentType="image/.jpg"/>
  <Default Extension="xlsx" ContentType="application/vnd.openxmlformats-officedocument.spreadsheetml.sheet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olors1.xml" ContentType="application/vnd.ms-office.chartcolorstyle+xml"/>
  <Override PartName="/ppt/charts/colors2.xml" ContentType="application/vnd.ms-office.chartcolorstyle+xml"/>
  <Override PartName="/ppt/charts/colors3.xml" ContentType="application/vnd.ms-office.chartcolorstyle+xml"/>
  <Override PartName="/ppt/charts/style1.xml" ContentType="application/vnd.ms-office.chartstyle+xml"/>
  <Override PartName="/ppt/charts/style2.xml" ContentType="application/vnd.ms-office.chartstyle+xml"/>
  <Override PartName="/ppt/charts/style3.xml" ContentType="application/vnd.ms-office.chartstyl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4"/>
  </p:notesMasterIdLst>
  <p:sldIdLst>
    <p:sldId id="312" r:id="rId3"/>
    <p:sldId id="313" r:id="rId4"/>
    <p:sldId id="314" r:id="rId5"/>
    <p:sldId id="315" r:id="rId6"/>
    <p:sldId id="316" r:id="rId7"/>
    <p:sldId id="320" r:id="rId8"/>
    <p:sldId id="318" r:id="rId9"/>
    <p:sldId id="321" r:id="rId10"/>
    <p:sldId id="344" r:id="rId11"/>
    <p:sldId id="345" r:id="rId12"/>
    <p:sldId id="346" r:id="rId13"/>
    <p:sldId id="347" r:id="rId14"/>
    <p:sldId id="348" r:id="rId15"/>
    <p:sldId id="349" r:id="rId16"/>
    <p:sldId id="350" r:id="rId17"/>
    <p:sldId id="351" r:id="rId18"/>
    <p:sldId id="352" r:id="rId19"/>
    <p:sldId id="353" r:id="rId20"/>
    <p:sldId id="354" r:id="rId21"/>
    <p:sldId id="355" r:id="rId22"/>
    <p:sldId id="356" r:id="rId23"/>
    <p:sldId id="357" r:id="rId25"/>
    <p:sldId id="358" r:id="rId26"/>
    <p:sldId id="359" r:id="rId27"/>
    <p:sldId id="322" r:id="rId28"/>
  </p:sldIdLst>
  <p:sldSz cx="9144000" cy="5184775"/>
  <p:notesSz cx="6858000" cy="9144000"/>
  <p:defaultTextStyle>
    <a:defPPr>
      <a:defRPr lang="zh-CN"/>
    </a:defPPr>
    <a:lvl1pPr marL="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1pPr>
    <a:lvl2pPr marL="34417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2pPr>
    <a:lvl3pPr marL="687705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3pPr>
    <a:lvl4pPr marL="1031875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4pPr>
    <a:lvl5pPr marL="137541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5pPr>
    <a:lvl6pPr marL="171958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6pPr>
    <a:lvl7pPr marL="2063115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7pPr>
    <a:lvl8pPr marL="2407285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8pPr>
    <a:lvl9pPr marL="275082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C9EC9"/>
    <a:srgbClr val="9E78B3"/>
    <a:srgbClr val="DCC8E9"/>
    <a:srgbClr val="FF97A2"/>
    <a:srgbClr val="FF647D"/>
    <a:srgbClr val="EB6178"/>
    <a:srgbClr val="FFC4C8"/>
    <a:srgbClr val="E3A9A7"/>
    <a:srgbClr val="C76A6B"/>
    <a:srgbClr val="5557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浅色样式 2 - 强调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81"/>
    <p:restoredTop sz="94714"/>
  </p:normalViewPr>
  <p:slideViewPr>
    <p:cSldViewPr snapToGrid="0" snapToObjects="1">
      <p:cViewPr>
        <p:scale>
          <a:sx n="195" d="100"/>
          <a:sy n="195" d="100"/>
        </p:scale>
        <p:origin x="584" y="168"/>
      </p:cViewPr>
      <p:guideLst>
        <p:guide pos="5534"/>
        <p:guide orient="horz" pos="3039"/>
        <p:guide orient="horz" pos="1538"/>
        <p:guide pos="1470"/>
        <p:guide orient="horz" pos="1452"/>
        <p:guide orient="horz" pos="2462"/>
        <p:guide pos="2650"/>
        <p:guide orient="horz" pos="2073"/>
        <p:guide orient="horz" pos="17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1" Type="http://schemas.openxmlformats.org/officeDocument/2006/relationships/tableStyles" Target="tableStyles.xml"/><Relationship Id="rId30" Type="http://schemas.openxmlformats.org/officeDocument/2006/relationships/viewProps" Target="viewProps.xml"/><Relationship Id="rId3" Type="http://schemas.openxmlformats.org/officeDocument/2006/relationships/slide" Target="slides/slide1.xml"/><Relationship Id="rId29" Type="http://schemas.openxmlformats.org/officeDocument/2006/relationships/presProps" Target="presProps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Workbook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package" Target="../embeddings/Workbook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microsoft.com/office/2011/relationships/chartStyle" Target="style3.xml"/><Relationship Id="rId1" Type="http://schemas.openxmlformats.org/officeDocument/2006/relationships/package" Target="../embeddings/Workbook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销售额</c:v>
                </c:pt>
              </c:strCache>
            </c:strRef>
          </c:tx>
          <c:spPr>
            <a:solidFill>
              <a:srgbClr val="FFCE00"/>
            </a:solidFill>
            <a:ln w="25400"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FF647D"/>
              </a:solidFill>
              <a:ln w="19050"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/>
            </c:spPr>
          </c:dPt>
          <c:dPt>
            <c:idx val="1"/>
            <c:invertIfNegative val="0"/>
            <c:bubble3D val="0"/>
            <c:spPr>
              <a:solidFill>
                <a:srgbClr val="555759"/>
              </a:solidFill>
              <a:ln w="19050">
                <a:noFill/>
              </a:ln>
              <a:effectLst/>
              <a:sp3d/>
            </c:spPr>
          </c:dPt>
          <c:dPt>
            <c:idx val="2"/>
            <c:invertIfNegative val="0"/>
            <c:bubble3D val="0"/>
            <c:spPr>
              <a:solidFill>
                <a:srgbClr val="FF97A2"/>
              </a:solidFill>
              <a:ln w="19050">
                <a:noFill/>
              </a:ln>
              <a:effectLst/>
              <a:sp3d/>
            </c:spPr>
          </c:dPt>
          <c:dPt>
            <c:idx val="3"/>
            <c:invertIfNegative val="0"/>
            <c:bubble3D val="0"/>
            <c:spPr>
              <a:solidFill>
                <a:srgbClr val="858687"/>
              </a:solidFill>
              <a:ln w="19050">
                <a:noFill/>
              </a:ln>
              <a:effectLst/>
              <a:sp3d/>
            </c:spPr>
          </c:dPt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系列1</c:v>
                </c:pt>
                <c:pt idx="1">
                  <c:v>系列2</c:v>
                </c:pt>
                <c:pt idx="2">
                  <c:v>系列3</c:v>
                </c:pt>
                <c:pt idx="3">
                  <c:v>系列4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12</c:v>
                </c:pt>
                <c:pt idx="1">
                  <c:v>11</c:v>
                </c:pt>
                <c:pt idx="2">
                  <c:v>9</c:v>
                </c:pt>
                <c:pt idx="3">
                  <c:v>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-2117200896"/>
        <c:axId val="-2117211296"/>
      </c:barChart>
      <c:catAx>
        <c:axId val="-2117200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+mn-lt"/>
                <a:ea typeface="方正兰亭黑_GBK" panose="02000000000000000000" charset="-122"/>
                <a:cs typeface="+mn-cs"/>
              </a:defRPr>
            </a:pPr>
          </a:p>
        </c:txPr>
        <c:crossAx val="-2117211296"/>
        <c:crosses val="autoZero"/>
        <c:auto val="1"/>
        <c:lblAlgn val="ctr"/>
        <c:lblOffset val="100"/>
        <c:noMultiLvlLbl val="0"/>
      </c:catAx>
      <c:valAx>
        <c:axId val="-2117211296"/>
        <c:scaling>
          <c:orientation val="minMax"/>
        </c:scaling>
        <c:delete val="0"/>
        <c:axPos val="l"/>
        <c:majorGridlines>
          <c:spPr>
            <a:ln w="3175" cap="flat" cmpd="sng" algn="ctr">
              <a:solidFill>
                <a:srgbClr val="EDECEC"/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rgbClr val="858687"/>
                </a:solidFill>
                <a:latin typeface="Geometria" panose="020B0503020204020204" charset="0"/>
                <a:ea typeface="Geometria" panose="020B0503020204020204" charset="0"/>
                <a:cs typeface="Geometria" panose="020B0503020204020204" charset="0"/>
                <a:sym typeface="Geometria" panose="020B0503020204020204" charset="0"/>
              </a:defRPr>
            </a:pPr>
          </a:p>
        </c:txPr>
        <c:crossAx val="-2117200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>
      <a:glow rad="63500">
        <a:schemeClr val="bg1">
          <a:alpha val="40000"/>
        </a:schemeClr>
      </a:glow>
    </a:effectLst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工作表1!$B$1</c:f>
              <c:strCache>
                <c:ptCount val="1"/>
                <c:pt idx="0">
                  <c:v>销售额</c:v>
                </c:pt>
              </c:strCache>
            </c:strRef>
          </c:tx>
          <c:spPr>
            <a:solidFill>
              <a:srgbClr val="FFCE00"/>
            </a:solidFill>
            <a:ln w="19050">
              <a:noFill/>
            </a:ln>
            <a:effectLst/>
          </c:spPr>
          <c:explosion val="0"/>
          <c:dPt>
            <c:idx val="0"/>
            <c:bubble3D val="0"/>
            <c:spPr>
              <a:solidFill>
                <a:srgbClr val="FF647D"/>
              </a:solidFill>
              <a:ln w="19050">
                <a:solidFill>
                  <a:schemeClr val="bg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/>
            </c:spPr>
          </c:dPt>
          <c:dPt>
            <c:idx val="1"/>
            <c:bubble3D val="0"/>
            <c:spPr>
              <a:solidFill>
                <a:srgbClr val="555759"/>
              </a:solidFill>
              <a:ln w="19050">
                <a:solidFill>
                  <a:schemeClr val="bg1"/>
                </a:solidFill>
              </a:ln>
              <a:effectLst/>
              <a:sp3d/>
            </c:spPr>
          </c:dPt>
          <c:dPt>
            <c:idx val="2"/>
            <c:bubble3D val="0"/>
            <c:spPr>
              <a:solidFill>
                <a:srgbClr val="FF97A2"/>
              </a:solidFill>
              <a:ln w="19050">
                <a:solidFill>
                  <a:schemeClr val="bg1"/>
                </a:solidFill>
              </a:ln>
              <a:effectLst/>
              <a:sp3d/>
            </c:spPr>
          </c:dPt>
          <c:dPt>
            <c:idx val="3"/>
            <c:bubble3D val="0"/>
            <c:spPr>
              <a:solidFill>
                <a:srgbClr val="858687"/>
              </a:solidFill>
              <a:ln w="19050">
                <a:solidFill>
                  <a:schemeClr val="bg1"/>
                </a:solidFill>
              </a:ln>
              <a:effectLst/>
              <a:sp3d/>
            </c:spPr>
          </c:dPt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系列1</c:v>
                </c:pt>
                <c:pt idx="1">
                  <c:v>系列2</c:v>
                </c:pt>
                <c:pt idx="2">
                  <c:v>系列3</c:v>
                </c:pt>
                <c:pt idx="3">
                  <c:v>系列4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8.2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40"/>
      </c:pie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800" b="0" i="0" u="none" strike="noStrike" kern="1200" baseline="0">
              <a:solidFill>
                <a:srgbClr val="555759"/>
              </a:solidFill>
              <a:latin typeface="方正兰亭黑_GBK" panose="02000000000000000000" charset="-122"/>
              <a:ea typeface="方正兰亭黑_GBK" panose="02000000000000000000" charset="-122"/>
              <a:cs typeface="方正兰亭黑_GBK" panose="02000000000000000000" charset="-122"/>
            </a:defRPr>
          </a:pPr>
        </a:p>
      </c:txPr>
    </c:legend>
    <c:plotVisOnly val="1"/>
    <c:dispBlanksAs val="gap"/>
    <c:showDLblsOverMax val="0"/>
  </c:chart>
  <c:spPr>
    <a:noFill/>
    <a:ln>
      <a:noFill/>
    </a:ln>
    <a:effectLst>
      <a:glow rad="63500">
        <a:schemeClr val="bg1">
          <a:alpha val="40000"/>
        </a:schemeClr>
      </a:glow>
    </a:effectLst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系列 1</c:v>
                </c:pt>
              </c:strCache>
            </c:strRef>
          </c:tx>
          <c:spPr>
            <a:ln w="28575" cap="rnd">
              <a:solidFill>
                <a:srgbClr val="FF647D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系列 2</c:v>
                </c:pt>
              </c:strCache>
            </c:strRef>
          </c:tx>
          <c:spPr>
            <a:ln w="28575" cap="rnd">
              <a:solidFill>
                <a:srgbClr val="555759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工作表1!$D$1</c:f>
              <c:strCache>
                <c:ptCount val="1"/>
                <c:pt idx="0">
                  <c:v>系列 3</c:v>
                </c:pt>
              </c:strCache>
            </c:strRef>
          </c:tx>
          <c:spPr>
            <a:ln w="28575" cap="rnd">
              <a:solidFill>
                <a:srgbClr val="FF97A2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工作表1!$E$1</c:f>
              <c:strCache>
                <c:ptCount val="1"/>
                <c:pt idx="0">
                  <c:v>系列 4</c:v>
                </c:pt>
              </c:strCache>
            </c:strRef>
          </c:tx>
          <c:spPr>
            <a:ln w="28575" cap="rnd">
              <a:solidFill>
                <a:srgbClr val="858687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工作表1!$E$2:$E$5</c:f>
              <c:numCache>
                <c:formatCode>General</c:formatCode>
                <c:ptCount val="4"/>
                <c:pt idx="0">
                  <c:v>3</c:v>
                </c:pt>
                <c:pt idx="1">
                  <c:v>3</c:v>
                </c:pt>
                <c:pt idx="2">
                  <c:v>5</c:v>
                </c:pt>
                <c:pt idx="3">
                  <c:v>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0"/>
        <c:smooth val="0"/>
        <c:axId val="-2139970032"/>
        <c:axId val="-2139904048"/>
      </c:lineChart>
      <c:catAx>
        <c:axId val="-213997003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555759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  <c:crossAx val="-2139904048"/>
        <c:crosses val="autoZero"/>
        <c:auto val="1"/>
        <c:lblAlgn val="ctr"/>
        <c:lblOffset val="100"/>
        <c:noMultiLvlLbl val="0"/>
      </c:catAx>
      <c:valAx>
        <c:axId val="-2139904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rgbClr val="858687"/>
                </a:solidFill>
                <a:latin typeface="Geometria" panose="020B0503020204020204" charset="0"/>
                <a:ea typeface="Geometria" panose="020B0503020204020204" charset="0"/>
                <a:cs typeface="Geometria" panose="020B0503020204020204" charset="0"/>
                <a:sym typeface="Geometria" panose="020B0503020204020204" charset="0"/>
              </a:defRPr>
            </a:pPr>
          </a:p>
        </c:txPr>
        <c:crossAx val="-2139970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800" b="0" i="0" u="none" strike="noStrike" kern="1200" baseline="0">
              <a:solidFill>
                <a:srgbClr val="555759"/>
              </a:solidFill>
              <a:latin typeface="方正兰亭黑_GBK" panose="02000000000000000000" charset="-122"/>
              <a:ea typeface="方正兰亭黑_GBK" panose="02000000000000000000" charset="-122"/>
              <a:cs typeface="方正兰亭黑_GBK" panose="02000000000000000000" charset="-122"/>
            </a:defRPr>
          </a:pPr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 sz="800">
          <a:solidFill>
            <a:srgbClr val="555759"/>
          </a:solidFill>
          <a:latin typeface="方正兰亭黑_GBK" panose="02000000000000000000" charset="-122"/>
          <a:ea typeface="方正兰亭黑_GBK" panose="02000000000000000000" charset="-122"/>
          <a:cs typeface="方正兰亭黑_GBK" panose="02000000000000000000" charset="-122"/>
        </a:defRPr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BD9612-F53E-5945-9C8E-1F92400E66B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708025" y="1143000"/>
            <a:ext cx="54419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 smtClean="0"/>
              <a:t>单击此处编辑母版文本样式</a:t>
            </a:r>
            <a:endParaRPr kumimoji="1" lang="zh-CN" altLang="en-US" smtClean="0"/>
          </a:p>
          <a:p>
            <a:pPr lvl="1"/>
            <a:r>
              <a:rPr kumimoji="1" lang="zh-CN" altLang="en-US" smtClean="0"/>
              <a:t>二级</a:t>
            </a:r>
            <a:endParaRPr kumimoji="1" lang="zh-CN" altLang="en-US" smtClean="0"/>
          </a:p>
          <a:p>
            <a:pPr lvl="2"/>
            <a:r>
              <a:rPr kumimoji="1" lang="zh-CN" altLang="en-US" smtClean="0"/>
              <a:t>三级</a:t>
            </a:r>
            <a:endParaRPr kumimoji="1" lang="zh-CN" altLang="en-US" smtClean="0"/>
          </a:p>
          <a:p>
            <a:pPr lvl="3"/>
            <a:r>
              <a:rPr kumimoji="1" lang="zh-CN" altLang="en-US" smtClean="0"/>
              <a:t>四级</a:t>
            </a:r>
            <a:endParaRPr kumimoji="1" lang="zh-CN" altLang="en-US" smtClean="0"/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7208A1-D38D-C548-96DE-88E99097BFF9}" type="slidenum">
              <a:rPr kumimoji="1" lang="zh-CN" altLang="en-US" smtClean="0"/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7208A1-D38D-C548-96DE-88E99097BFF9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8527"/>
            <a:ext cx="6858000" cy="180507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23207"/>
            <a:ext cx="6858000" cy="125178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6041"/>
            <a:ext cx="1971675" cy="4393857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6041"/>
            <a:ext cx="5800725" cy="4393857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92594"/>
            <a:ext cx="7886700" cy="215672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69719"/>
            <a:ext cx="7886700" cy="113416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80206"/>
            <a:ext cx="3886200" cy="328969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80206"/>
            <a:ext cx="3886200" cy="328969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6042"/>
            <a:ext cx="7886700" cy="100215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70990"/>
            <a:ext cx="3868340" cy="6228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93883"/>
            <a:ext cx="3868340" cy="278561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70990"/>
            <a:ext cx="3887391" cy="6228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93883"/>
            <a:ext cx="3887391" cy="278561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5652"/>
            <a:ext cx="2949178" cy="120978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6512"/>
            <a:ext cx="4629150" cy="368455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55433"/>
            <a:ext cx="2949178" cy="288163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5652"/>
            <a:ext cx="2949178" cy="120978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3887391" y="746512"/>
            <a:ext cx="4629150" cy="368455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将图片拖动到占位符，或单击添加图标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55433"/>
            <a:ext cx="2949178" cy="288163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6042"/>
            <a:ext cx="7886700" cy="10021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80206"/>
            <a:ext cx="7886700" cy="32896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805519"/>
            <a:ext cx="2057400" cy="276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805519"/>
            <a:ext cx="3086100" cy="276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805519"/>
            <a:ext cx="2057400" cy="276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chart" Target="../charts/char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chart" Target="../charts/char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chart" Target="../charts/char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未标题-2-0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635" cy="5185410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3839091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2263503" y="2432764"/>
            <a:ext cx="5489803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kumimoji="1" lang="zh-CN" altLang="en-US" sz="32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全球化赋能</a:t>
            </a:r>
            <a:r>
              <a:rPr kumimoji="1" lang="zh-CN" altLang="en-US" sz="32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高等教育</a:t>
            </a:r>
            <a:r>
              <a:rPr kumimoji="1" lang="en-US" altLang="zh-CN" sz="32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 </a:t>
            </a:r>
            <a:endParaRPr kumimoji="1" lang="en-US" altLang="zh-CN" sz="32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263503" y="1705812"/>
            <a:ext cx="46794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400" dirty="0">
                <a:solidFill>
                  <a:schemeClr val="bg1"/>
                </a:solidFill>
                <a:latin typeface="Geometria-Medium" panose="020B0603020204020204" charset="0"/>
              </a:rPr>
              <a:t>Internationally collaborative higher education</a:t>
            </a:r>
            <a:endParaRPr lang="en-US" altLang="zh-CN" sz="2400" dirty="0">
              <a:solidFill>
                <a:schemeClr val="bg1"/>
              </a:solidFill>
              <a:latin typeface="Geometria-Medium" panose="020B0603020204020204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3869824"/>
            <a:ext cx="1337080" cy="43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1047139" y="1184231"/>
            <a:ext cx="7053873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FF647D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>
              <a:solidFill>
                <a:srgbClr val="FF647D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27545" y="1660323"/>
            <a:ext cx="34922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年，上海幼儿师范高等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专科学</a:t>
            </a:r>
            <a:endParaRPr lang="en-US" altLang="zh-CN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711271" y="1660323"/>
            <a:ext cx="34922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校、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上海教育学院和上海第二教育学院等先后并入。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  <a:p>
            <a:pPr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个国家重点实验室，以及教育部中学校长培训中心；在校全日制本科生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14856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人；在校博士研究生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2969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人，硕士研究生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16327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人；在校留学生（学历生）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2274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人。</a:t>
            </a:r>
            <a:endParaRPr lang="en-US" altLang="zh-CN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3509488" y="1184231"/>
            <a:ext cx="4591526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FF647D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>
              <a:solidFill>
                <a:srgbClr val="FF647D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489892" y="1660323"/>
            <a:ext cx="4611121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年，上海幼儿师范高等专科学校、上海教育学院和上海第二教育学院等先后并入。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3509488" y="1184231"/>
            <a:ext cx="4591526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FF647D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>
              <a:solidFill>
                <a:srgbClr val="FF647D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489892" y="1660323"/>
            <a:ext cx="4611121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年，上海幼儿师范高等专科学校、上海教育学院和上海第二教育学院等先后并入。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116013" y="1188050"/>
            <a:ext cx="2088000" cy="3276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723582" y="2484438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3"/>
            <a:ext cx="3995737" cy="446405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4591526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FF647D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>
              <a:solidFill>
                <a:srgbClr val="FF647D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357777" y="2157797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2"/>
            <a:ext cx="3995737" cy="2196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FF647D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>
              <a:solidFill>
                <a:srgbClr val="FF647D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789488" y="2628413"/>
            <a:ext cx="3995737" cy="2196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6357777" y="118423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6357777" y="3549496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7" y="360363"/>
            <a:ext cx="1944000" cy="446405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FF647D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>
              <a:solidFill>
                <a:srgbClr val="FF647D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841225" y="360363"/>
            <a:ext cx="1944000" cy="446405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5369716" y="2016125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7419022" y="2016125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2"/>
            <a:ext cx="3995737" cy="1404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FF647D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>
              <a:solidFill>
                <a:srgbClr val="FF647D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57777" y="849483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789488" y="3420413"/>
            <a:ext cx="3995737" cy="1404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4" name="文本框 13"/>
          <p:cNvSpPr txBox="1"/>
          <p:nvPr/>
        </p:nvSpPr>
        <p:spPr>
          <a:xfrm>
            <a:off x="6357777" y="390953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4789488" y="1887246"/>
            <a:ext cx="3995737" cy="1404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6" name="文本框 15"/>
          <p:cNvSpPr txBox="1"/>
          <p:nvPr/>
        </p:nvSpPr>
        <p:spPr>
          <a:xfrm>
            <a:off x="6357777" y="2376367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3"/>
            <a:ext cx="1906587" cy="21240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FF647D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 smtClean="0">
              <a:solidFill>
                <a:srgbClr val="FF647D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911976" y="360363"/>
            <a:ext cx="1873250" cy="21240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4789488" y="2700338"/>
            <a:ext cx="1906587" cy="21240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6911976" y="2700338"/>
            <a:ext cx="1873250" cy="21240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2" name="文本框 11"/>
          <p:cNvSpPr txBox="1"/>
          <p:nvPr/>
        </p:nvSpPr>
        <p:spPr>
          <a:xfrm>
            <a:off x="5417890" y="118423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7466696" y="118423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5417890" y="354242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7466696" y="354242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FF647D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 smtClean="0">
              <a:solidFill>
                <a:srgbClr val="FF647D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989909" y="86748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7525225" y="36036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8" name="文本框 17"/>
          <p:cNvSpPr txBox="1"/>
          <p:nvPr/>
        </p:nvSpPr>
        <p:spPr>
          <a:xfrm>
            <a:off x="7725646" y="86748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6160534" y="36036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0" name="文本框 19"/>
          <p:cNvSpPr txBox="1"/>
          <p:nvPr/>
        </p:nvSpPr>
        <p:spPr>
          <a:xfrm>
            <a:off x="6360955" y="86748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4789488" y="338441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2" name="文本框 21"/>
          <p:cNvSpPr txBox="1"/>
          <p:nvPr/>
        </p:nvSpPr>
        <p:spPr>
          <a:xfrm>
            <a:off x="4989909" y="389153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7525225" y="338441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4" name="文本框 23"/>
          <p:cNvSpPr txBox="1"/>
          <p:nvPr/>
        </p:nvSpPr>
        <p:spPr>
          <a:xfrm>
            <a:off x="7725646" y="389153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6160534" y="338441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6" name="文本框 25"/>
          <p:cNvSpPr txBox="1"/>
          <p:nvPr/>
        </p:nvSpPr>
        <p:spPr>
          <a:xfrm>
            <a:off x="6360955" y="389153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4789488" y="1871872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8" name="文本框 27"/>
          <p:cNvSpPr txBox="1"/>
          <p:nvPr/>
        </p:nvSpPr>
        <p:spPr>
          <a:xfrm>
            <a:off x="4989909" y="2378993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7525225" y="1871872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30" name="文本框 29"/>
          <p:cNvSpPr txBox="1"/>
          <p:nvPr/>
        </p:nvSpPr>
        <p:spPr>
          <a:xfrm>
            <a:off x="7725646" y="2378993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6160534" y="1871872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32" name="文本框 31"/>
          <p:cNvSpPr txBox="1"/>
          <p:nvPr/>
        </p:nvSpPr>
        <p:spPr>
          <a:xfrm>
            <a:off x="6360955" y="2378993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358775" y="360364"/>
            <a:ext cx="8426451" cy="446405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全屏图片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 descr="未标题-2-0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635" cy="5185410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2263503" y="2387047"/>
            <a:ext cx="5489803" cy="1066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zh-CN" altLang="en-US" sz="32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中国终身教育体系构建的</a:t>
            </a:r>
            <a:endParaRPr kumimoji="1" lang="zh-CN" altLang="en-US" sz="3200" dirty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  <a:p>
            <a:pPr>
              <a:lnSpc>
                <a:spcPts val="3800"/>
              </a:lnSpc>
            </a:pPr>
            <a:r>
              <a:rPr kumimoji="1" lang="zh-CN" altLang="en-US" sz="32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路径与机制研究</a:t>
            </a:r>
            <a:endParaRPr kumimoji="1" lang="en-US" altLang="zh-CN" sz="32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263502" y="1405333"/>
            <a:ext cx="53456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400" dirty="0">
                <a:solidFill>
                  <a:schemeClr val="bg1"/>
                </a:solidFill>
                <a:latin typeface="Geometria-Medium" panose="020B0603020204020204" charset="0"/>
              </a:rPr>
              <a:t>Research on the path </a:t>
            </a:r>
            <a:r>
              <a:rPr lang="en-US" altLang="zh-CN" sz="2400">
                <a:solidFill>
                  <a:schemeClr val="bg1"/>
                </a:solidFill>
                <a:latin typeface="Geometria-Medium" panose="020B0603020204020204" charset="0"/>
              </a:rPr>
              <a:t>and </a:t>
            </a:r>
            <a:r>
              <a:rPr lang="en-US" altLang="zh-CN" sz="2400" smtClean="0">
                <a:solidFill>
                  <a:schemeClr val="bg1"/>
                </a:solidFill>
                <a:latin typeface="Geometria-Medium" panose="020B0603020204020204" charset="0"/>
              </a:rPr>
              <a:t>mechanism </a:t>
            </a:r>
            <a:r>
              <a:rPr lang="en-US" altLang="zh-CN" sz="2400" dirty="0">
                <a:solidFill>
                  <a:schemeClr val="bg1"/>
                </a:solidFill>
                <a:latin typeface="Geometria-Medium" panose="020B0603020204020204" charset="0"/>
              </a:rPr>
              <a:t>of Chinese lifelong education system construction </a:t>
            </a:r>
            <a:endParaRPr lang="en-US" altLang="zh-CN" sz="2400" dirty="0">
              <a:solidFill>
                <a:schemeClr val="bg1"/>
              </a:solidFill>
              <a:latin typeface="Geometria-Medium" panose="020B0603020204020204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3869824"/>
            <a:ext cx="1337080" cy="4320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3839091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0" y="-1"/>
            <a:ext cx="9143999" cy="51847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全屏图片</a:t>
            </a:r>
            <a:endParaRPr kumimoji="1" lang="en-US" altLang="zh-CN" sz="2600" dirty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图表 7"/>
          <p:cNvGraphicFramePr/>
          <p:nvPr/>
        </p:nvGraphicFramePr>
        <p:xfrm>
          <a:off x="5404406" y="1611184"/>
          <a:ext cx="2887707" cy="22680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9" name="文本框 8"/>
          <p:cNvSpPr txBox="1"/>
          <p:nvPr/>
        </p:nvSpPr>
        <p:spPr>
          <a:xfrm>
            <a:off x="1049860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049860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1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 smtClean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柱状图示例</a:t>
            </a:r>
            <a:endParaRPr kumimoji="1" lang="en-US" altLang="zh-CN" sz="1000" i="1" dirty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FF647D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柱状图示例</a:t>
            </a:r>
            <a:endParaRPr kumimoji="1" lang="zh-CN" altLang="en-US" sz="2600" dirty="0" smtClean="0">
              <a:solidFill>
                <a:srgbClr val="FF647D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3217038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en-US" altLang="zh-CN" sz="100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3217038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2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1049860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1049860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3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3217038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在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统计的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个学科中，华东师范大学的化学、物理学、材料科学、环境科学与生态学、地球科学等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个学科进入全球前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排名中国内地高校第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学科数并列第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位）。 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3217038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4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图表 2"/>
          <p:cNvGraphicFramePr/>
          <p:nvPr/>
        </p:nvGraphicFramePr>
        <p:xfrm>
          <a:off x="3262115" y="1614967"/>
          <a:ext cx="2628000" cy="24989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14" name="文本框 13"/>
          <p:cNvSpPr txBox="1"/>
          <p:nvPr/>
        </p:nvSpPr>
        <p:spPr>
          <a:xfrm>
            <a:off x="1049860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1049860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1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6204089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en-US" altLang="zh-CN" sz="100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6204089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2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1049860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049860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3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6204089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在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统计的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个学科中，华东师范大学的化学、物理学、材料科学、环境科学与生态学、地球科学等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个学科进入全球前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排名中国内地高校第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学科数并列第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位）。 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6204089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4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1060201" y="1184231"/>
            <a:ext cx="3491173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FF647D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饼状图示例</a:t>
            </a:r>
            <a:endParaRPr kumimoji="1" lang="zh-CN" altLang="en-US" sz="2600" dirty="0" smtClean="0">
              <a:solidFill>
                <a:srgbClr val="FF647D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 smtClean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饼状图示例</a:t>
            </a:r>
            <a:endParaRPr kumimoji="1" lang="en-US" altLang="zh-CN" sz="1000" i="1" dirty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图表 14"/>
          <p:cNvGraphicFramePr/>
          <p:nvPr/>
        </p:nvGraphicFramePr>
        <p:xfrm>
          <a:off x="5438274" y="1670214"/>
          <a:ext cx="2832577" cy="21936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14" name="文本框 13"/>
          <p:cNvSpPr txBox="1"/>
          <p:nvPr/>
        </p:nvSpPr>
        <p:spPr>
          <a:xfrm>
            <a:off x="1049860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1049860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1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FF647D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折线图示例</a:t>
            </a:r>
            <a:endParaRPr kumimoji="1" lang="zh-CN" altLang="en-US" sz="2600" dirty="0" smtClean="0">
              <a:solidFill>
                <a:srgbClr val="FF647D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3217038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en-US" altLang="zh-CN" sz="100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3217038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2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1049860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1049860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3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3217038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在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统计的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个学科中，华东师范大学的化学、物理学、材料科学、环境科学与生态学、地球科学等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个学科进入全球前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排名中国内地高校第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学科数并列第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位）。 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3217038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4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 smtClean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折线图示例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1116013" y="1763715"/>
          <a:ext cx="6985000" cy="2700330"/>
        </p:xfrm>
        <a:graphic>
          <a:graphicData uri="http://schemas.openxmlformats.org/drawingml/2006/table">
            <a:tbl>
              <a:tblPr>
                <a:tableStyleId>{5A111915-BE36-4E01-A7E5-04B1672EAD32}</a:tableStyleId>
              </a:tblPr>
              <a:tblGrid>
                <a:gridCol w="1088188"/>
                <a:gridCol w="880914"/>
                <a:gridCol w="2710668"/>
                <a:gridCol w="522515"/>
                <a:gridCol w="522514"/>
                <a:gridCol w="522514"/>
                <a:gridCol w="737687"/>
              </a:tblGrid>
              <a:tr h="39131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讲座时间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主讲人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讲座主题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应到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实到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请假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出勤率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</a:tr>
              <a:tr h="326091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12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26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24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3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</a:tr>
              <a:tr h="352479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24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4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23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5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23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6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23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7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</a:tr>
            </a:tbl>
          </a:graphicData>
        </a:graphic>
      </p:graphicFrame>
      <p:sp>
        <p:nvSpPr>
          <p:cNvPr id="8" name="文本框 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 smtClean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表格示例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FF647D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表格示例</a:t>
            </a:r>
            <a:endParaRPr kumimoji="1" lang="zh-CN" altLang="en-US" sz="2600" dirty="0" smtClean="0">
              <a:solidFill>
                <a:srgbClr val="FF647D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未标题-2-0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635" cy="5185410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2263503" y="2441394"/>
            <a:ext cx="5489803" cy="578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en-US" altLang="zh-CN" sz="4000" dirty="0" smtClean="0">
                <a:solidFill>
                  <a:schemeClr val="bg1"/>
                </a:solidFill>
                <a:latin typeface="Geometria" panose="020B0503020204020204" charset="0"/>
                <a:ea typeface="+mj-ea"/>
                <a:cs typeface="Gotham Bold" charset="0"/>
              </a:rPr>
              <a:t>T</a:t>
            </a:r>
            <a:r>
              <a:rPr kumimoji="1" lang="en-US" sz="4000" dirty="0" smtClean="0">
                <a:solidFill>
                  <a:schemeClr val="bg1"/>
                </a:solidFill>
                <a:latin typeface="Geometria" panose="020B0503020204020204" charset="0"/>
                <a:ea typeface="+mj-ea"/>
                <a:cs typeface="Gotham Bold" charset="0"/>
              </a:rPr>
              <a:t>HANKS</a:t>
            </a:r>
            <a:endParaRPr kumimoji="1" lang="en-US" sz="4000" dirty="0">
              <a:solidFill>
                <a:schemeClr val="bg1"/>
              </a:solidFill>
              <a:latin typeface="Geometria" panose="020B0503020204020204" charset="0"/>
              <a:ea typeface="+mj-ea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 descr="未标题-2-0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635" cy="5185410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2263502" y="1953974"/>
            <a:ext cx="53456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altLang="zh-CN" sz="3600" dirty="0">
                <a:solidFill>
                  <a:schemeClr val="bg1"/>
                </a:solidFill>
                <a:latin typeface="Geometria-Medium" panose="020B0603020204020204" charset="0"/>
              </a:rPr>
              <a:t>Internationally </a:t>
            </a:r>
            <a:endParaRPr lang="en-US" altLang="zh-CN" sz="3600" dirty="0">
              <a:solidFill>
                <a:schemeClr val="bg1"/>
              </a:solidFill>
              <a:latin typeface="Geometria-Medium" panose="020B0603020204020204" charset="0"/>
            </a:endParaRPr>
          </a:p>
          <a:p>
            <a:pPr>
              <a:lnSpc>
                <a:spcPts val="3600"/>
              </a:lnSpc>
            </a:pPr>
            <a:r>
              <a:rPr lang="en-US" altLang="zh-CN" sz="3600" dirty="0">
                <a:solidFill>
                  <a:schemeClr val="bg1"/>
                </a:solidFill>
                <a:latin typeface="Geometria-Medium" panose="020B0603020204020204" charset="0"/>
              </a:rPr>
              <a:t>collaborative higher education</a:t>
            </a:r>
            <a:endParaRPr lang="en-US" altLang="zh-CN" sz="3600" dirty="0">
              <a:solidFill>
                <a:schemeClr val="bg1"/>
              </a:solidFill>
              <a:latin typeface="Geometria-Medium" panose="020B0603020204020204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3869824"/>
            <a:ext cx="1337080" cy="4320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3839091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 descr="未标题-2-0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635" cy="5185410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2263502" y="1039574"/>
            <a:ext cx="486881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altLang="zh-CN" sz="3600" dirty="0">
                <a:solidFill>
                  <a:schemeClr val="bg1"/>
                </a:solidFill>
                <a:latin typeface="Geometria-Medium" panose="020B0603020204020204" charset="0"/>
              </a:rPr>
              <a:t>Research on </a:t>
            </a:r>
            <a:r>
              <a:rPr lang="en-US" altLang="zh-CN" sz="3600">
                <a:solidFill>
                  <a:schemeClr val="bg1"/>
                </a:solidFill>
                <a:latin typeface="Geometria-Medium" panose="020B0603020204020204" charset="0"/>
              </a:rPr>
              <a:t>the </a:t>
            </a:r>
            <a:r>
              <a:rPr lang="en-US" altLang="zh-CN" sz="3600" smtClean="0">
                <a:solidFill>
                  <a:schemeClr val="bg1"/>
                </a:solidFill>
                <a:latin typeface="Geometria-Medium" panose="020B0603020204020204" charset="0"/>
              </a:rPr>
              <a:t>path </a:t>
            </a:r>
            <a:r>
              <a:rPr lang="en-US" altLang="zh-CN" sz="3600" dirty="0">
                <a:solidFill>
                  <a:schemeClr val="bg1"/>
                </a:solidFill>
                <a:latin typeface="Geometria-Medium" panose="020B0603020204020204" charset="0"/>
              </a:rPr>
              <a:t>and mechanism of Chinese lifelong education </a:t>
            </a:r>
            <a:r>
              <a:rPr lang="en-US" altLang="zh-CN" sz="3600">
                <a:solidFill>
                  <a:schemeClr val="bg1"/>
                </a:solidFill>
                <a:latin typeface="Geometria-Medium" panose="020B0603020204020204" charset="0"/>
              </a:rPr>
              <a:t>system </a:t>
            </a:r>
            <a:r>
              <a:rPr lang="en-US" altLang="zh-CN" sz="3600" smtClean="0">
                <a:solidFill>
                  <a:schemeClr val="bg1"/>
                </a:solidFill>
                <a:latin typeface="Geometria-Medium" panose="020B0603020204020204" charset="0"/>
              </a:rPr>
              <a:t>construction</a:t>
            </a:r>
            <a:endParaRPr lang="en-US" altLang="zh-CN" sz="3600" dirty="0">
              <a:solidFill>
                <a:schemeClr val="bg1"/>
              </a:solidFill>
              <a:latin typeface="Geometria-Medium" panose="020B0603020204020204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3869824"/>
            <a:ext cx="1337080" cy="4320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3839091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 descr="未标题-2-0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635" cy="5185410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2263503" y="2432764"/>
            <a:ext cx="5489803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kumimoji="1" lang="zh-CN" altLang="en-US" sz="320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体验无限精彩的校园生活</a:t>
            </a:r>
            <a:endParaRPr kumimoji="1" lang="en-US" altLang="zh-CN" sz="32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3869824"/>
            <a:ext cx="1337080" cy="4320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3839091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 descr="未标题-2-0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635" cy="5185410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2263503" y="1918775"/>
            <a:ext cx="5489803" cy="1066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zh-CN" altLang="en-US" sz="32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中国终身教育体系构建的路径与机制研究</a:t>
            </a:r>
            <a:endParaRPr kumimoji="1" lang="en-US" altLang="zh-CN" sz="32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3869824"/>
            <a:ext cx="1337080" cy="4320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3839091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未标题-2-0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635" cy="5185410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2263503" y="1918775"/>
            <a:ext cx="5489803" cy="1066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zh-CN" altLang="en-US" sz="32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中国终身教育体系构建的路径与机制研究</a:t>
            </a:r>
            <a:endParaRPr kumimoji="1" lang="en-US" altLang="zh-CN" sz="32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3869824"/>
            <a:ext cx="1337080" cy="43200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263503" y="2841223"/>
            <a:ext cx="5489803" cy="579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en-US" altLang="zh-CN" sz="24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——</a:t>
            </a:r>
            <a:r>
              <a:rPr kumimoji="1" lang="en-US" altLang="zh-CN" sz="24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2019</a:t>
            </a:r>
            <a:r>
              <a:rPr kumimoji="1" lang="zh-CN" altLang="en-US" sz="24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年</a:t>
            </a:r>
            <a:r>
              <a:rPr kumimoji="1" lang="zh-CN" altLang="en-US" sz="24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百场校级学术讲座</a:t>
            </a:r>
            <a:endParaRPr kumimoji="1" lang="en-US" altLang="zh-CN" sz="24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839091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 descr="未标题-2-0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635" cy="5185410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2263503" y="1432728"/>
            <a:ext cx="5489803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zh-CN" altLang="en-US" sz="3200" dirty="0" smtClean="0">
                <a:solidFill>
                  <a:srgbClr val="FFC4C8"/>
                </a:solidFill>
                <a:latin typeface="兰亭黑-简 纤黑" charset="-122"/>
                <a:ea typeface="兰亭黑-简 纤黑" charset="-122"/>
                <a:cs typeface="Gotham Bold" charset="0"/>
              </a:rPr>
              <a:t>校级学术讲座第一期：</a:t>
            </a:r>
            <a:endParaRPr kumimoji="1" lang="en-US" altLang="zh-CN" sz="3200" dirty="0">
              <a:solidFill>
                <a:srgbClr val="FFC4C8"/>
              </a:solidFill>
              <a:latin typeface="兰亭黑-简 纤黑" charset="-122"/>
              <a:ea typeface="兰亭黑-简 纤黑" charset="-122"/>
              <a:cs typeface="Gotham Bold" charset="0"/>
            </a:endParaRPr>
          </a:p>
          <a:p>
            <a:pPr>
              <a:lnSpc>
                <a:spcPts val="3800"/>
              </a:lnSpc>
            </a:pPr>
            <a:r>
              <a:rPr kumimoji="1" lang="zh-CN" altLang="en-US" sz="32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中国终身教育体系构建的路径与机制研究</a:t>
            </a:r>
            <a:endParaRPr kumimoji="1" lang="en-US" altLang="zh-CN" sz="3200" dirty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3869824"/>
            <a:ext cx="1337080" cy="4320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3839091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1047139" y="1184231"/>
            <a:ext cx="7053873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EB6178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>
              <a:solidFill>
                <a:srgbClr val="EB6178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27545" y="1660323"/>
            <a:ext cx="71498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年，上海幼儿师范高等专科学校、上海教育学院和上海第二教育学院等先后并入。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  <a:p>
            <a:pPr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个国家重点实验室，以及教育部中学校长培训中心；在校全日制本科生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14856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人；在校博士研究生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2969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人，硕士研究生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16327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人；在校留学生（学历生）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2274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人。</a:t>
            </a:r>
            <a:endParaRPr lang="en-US" altLang="zh-CN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DengXian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DengXian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5638</Words>
  <Application>WPS 演示</Application>
  <PresentationFormat>自定义</PresentationFormat>
  <Paragraphs>379</Paragraphs>
  <Slides>25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45" baseType="lpstr">
      <vt:lpstr>Arial</vt:lpstr>
      <vt:lpstr>宋体</vt:lpstr>
      <vt:lpstr>Wingdings</vt:lpstr>
      <vt:lpstr>Gotham Rounded Book</vt:lpstr>
      <vt:lpstr>兰亭黑-简 中黑</vt:lpstr>
      <vt:lpstr>黑体</vt:lpstr>
      <vt:lpstr>Gotham Bold</vt:lpstr>
      <vt:lpstr>Geometria-Medium</vt:lpstr>
      <vt:lpstr>兰亭黑-简 纤黑</vt:lpstr>
      <vt:lpstr>方正兰亭细黑_GBK</vt:lpstr>
      <vt:lpstr>Geometria-Italic</vt:lpstr>
      <vt:lpstr>微软雅黑</vt:lpstr>
      <vt:lpstr>Arial Unicode MS</vt:lpstr>
      <vt:lpstr>Calibri Light</vt:lpstr>
      <vt:lpstr>Calibri</vt:lpstr>
      <vt:lpstr>等线</vt:lpstr>
      <vt:lpstr>方正兰亭黑_GBK</vt:lpstr>
      <vt:lpstr>Geometria</vt:lpstr>
      <vt:lpstr>Gotham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snow noir</dc:creator>
  <cp:lastModifiedBy>P。先森</cp:lastModifiedBy>
  <cp:revision>244</cp:revision>
  <dcterms:created xsi:type="dcterms:W3CDTF">2017-10-31T12:19:00Z</dcterms:created>
  <dcterms:modified xsi:type="dcterms:W3CDTF">2021-09-23T09:08:53Z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FAAE80DCF1CA4CD696B46C39CB844964</vt:lpwstr>
  </property>
  <property fmtid="{D5CDD505-2E9C-101B-9397-08002B2CF9AE}" pid="3" name="KSOProductBuildVer">
    <vt:lpwstr>2052-11.1.0.10700</vt:lpwstr>
  </property>
</Properties>
</file>